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embeddedFontLst>
    <p:embeddedFont>
      <p:font typeface="Economica"/>
      <p:regular r:id="rId16"/>
      <p:bold r:id="rId17"/>
      <p:italic r:id="rId18"/>
      <p:boldItalic r:id="rId19"/>
    </p:embeddedFont>
    <p:embeddedFont>
      <p:font typeface="Average"/>
      <p:regular r:id="rId20"/>
    </p:embeddedFont>
    <p:embeddedFont>
      <p:font typeface="Open Sans"/>
      <p:regular r:id="rId21"/>
      <p:bold r:id="rId22"/>
      <p:italic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Average-regular.fntdata"/><Relationship Id="rId11" Type="http://schemas.openxmlformats.org/officeDocument/2006/relationships/slide" Target="slides/slide6.xml"/><Relationship Id="rId22" Type="http://schemas.openxmlformats.org/officeDocument/2006/relationships/font" Target="fonts/OpenSans-bold.fntdata"/><Relationship Id="rId10" Type="http://schemas.openxmlformats.org/officeDocument/2006/relationships/slide" Target="slides/slide5.xml"/><Relationship Id="rId21" Type="http://schemas.openxmlformats.org/officeDocument/2006/relationships/font" Target="fonts/OpenSans-regular.fntdata"/><Relationship Id="rId13" Type="http://schemas.openxmlformats.org/officeDocument/2006/relationships/slide" Target="slides/slide8.xml"/><Relationship Id="rId24" Type="http://schemas.openxmlformats.org/officeDocument/2006/relationships/font" Target="fonts/OpenSans-boldItalic.fntdata"/><Relationship Id="rId12" Type="http://schemas.openxmlformats.org/officeDocument/2006/relationships/slide" Target="slides/slide7.xml"/><Relationship Id="rId23" Type="http://schemas.openxmlformats.org/officeDocument/2006/relationships/font" Target="fonts/OpenSans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Economica-bold.fntdata"/><Relationship Id="rId16" Type="http://schemas.openxmlformats.org/officeDocument/2006/relationships/font" Target="fonts/Economica-regular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Economica-boldItalic.fntdata"/><Relationship Id="rId6" Type="http://schemas.openxmlformats.org/officeDocument/2006/relationships/slide" Target="slides/slide1.xml"/><Relationship Id="rId18" Type="http://schemas.openxmlformats.org/officeDocument/2006/relationships/font" Target="fonts/Economica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5cd77c58ef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5cd77c58ef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5ad09c31e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5ad09c31e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5cd77c58ef_0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5cd77c58ef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5ad09c31e1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5ad09c31e1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5ad09c31e1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5ad09c31e1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5ad09c31e1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5ad09c31e1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5ce16980d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5ce16980d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5ad09c31e1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5ad09c31e1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5ad09c31e1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5ad09c31e1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4013" y="756700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1" name="Google Shape;11;p2"/>
          <p:cNvSpPr/>
          <p:nvPr/>
        </p:nvSpPr>
        <p:spPr>
          <a:xfrm rot="10800000">
            <a:off x="5318350" y="32667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11"/>
          <p:cNvSpPr txBox="1"/>
          <p:nvPr>
            <p:ph hasCustomPrompt="1" type="title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/>
          <p:nvPr>
            <p:ph idx="1" type="body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" name="Google Shape;5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flipH="1">
            <a:off x="7595938" y="4602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7" name="Google Shape;17;p3"/>
          <p:cNvSpPr/>
          <p:nvPr/>
        </p:nvSpPr>
        <p:spPr>
          <a:xfrm flipH="1" rot="10800000">
            <a:off x="466425" y="35583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8" name="Google Shape;18;p3"/>
          <p:cNvSpPr txBox="1"/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5" name="Google Shape;35;p7"/>
          <p:cNvSpPr txBox="1"/>
          <p:nvPr>
            <p:ph idx="1" type="body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6" name="Google Shape;36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8"/>
          <p:cNvSpPr txBox="1"/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0" name="Google Shape;4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4" name="Google Shape;44;p9"/>
          <p:cNvSpPr txBox="1"/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" type="subTitle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idx="1" type="body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/>
        </p:txBody>
      </p:sp>
      <p:sp>
        <p:nvSpPr>
          <p:cNvPr id="50" name="Google Shape;50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lux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671250" y="1617750"/>
            <a:ext cx="7801500" cy="95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Valuing Homes in Ames, IA</a:t>
            </a:r>
            <a:endParaRPr/>
          </a:p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Michael Hayden</a:t>
            </a:r>
            <a:endParaRPr/>
          </a:p>
        </p:txBody>
      </p:sp>
      <p:sp>
        <p:nvSpPr>
          <p:cNvPr id="64" name="Google Shape;64;p13"/>
          <p:cNvSpPr/>
          <p:nvPr/>
        </p:nvSpPr>
        <p:spPr>
          <a:xfrm>
            <a:off x="610950" y="3967475"/>
            <a:ext cx="8240400" cy="429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13"/>
          <p:cNvSpPr/>
          <p:nvPr/>
        </p:nvSpPr>
        <p:spPr>
          <a:xfrm>
            <a:off x="610950" y="737675"/>
            <a:ext cx="8240400" cy="429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13"/>
          <p:cNvSpPr/>
          <p:nvPr/>
        </p:nvSpPr>
        <p:spPr>
          <a:xfrm rot="5400000">
            <a:off x="4625375" y="479325"/>
            <a:ext cx="230400" cy="8267400"/>
          </a:xfrm>
          <a:prstGeom prst="rect">
            <a:avLst/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13"/>
          <p:cNvSpPr/>
          <p:nvPr/>
        </p:nvSpPr>
        <p:spPr>
          <a:xfrm rot="5400000">
            <a:off x="4625375" y="-3616575"/>
            <a:ext cx="230400" cy="8267400"/>
          </a:xfrm>
          <a:prstGeom prst="rect">
            <a:avLst/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2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Take Away</a:t>
            </a:r>
            <a:endParaRPr/>
          </a:p>
        </p:txBody>
      </p:sp>
      <p:sp>
        <p:nvSpPr>
          <p:cNvPr id="138" name="Google Shape;138;p22"/>
          <p:cNvSpPr txBox="1"/>
          <p:nvPr>
            <p:ph idx="1" type="body"/>
          </p:nvPr>
        </p:nvSpPr>
        <p:spPr>
          <a:xfrm>
            <a:off x="510825" y="894750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After building this project, we were able to find out which factors drive the value of a home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Features</a:t>
            </a:r>
            <a:r>
              <a:rPr lang="en" sz="1800"/>
              <a:t> that drive value of a home include size, quality, garage size, and number of bathrooms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Features that don’t matter as much include screened porches, basement bathrooms and location of the kitchen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Knowing which factors can contribute to either selling a home or purchasing a home can be very useful in making sure you are receiving the best value. 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/>
          <p:nvPr>
            <p:ph type="title"/>
          </p:nvPr>
        </p:nvSpPr>
        <p:spPr>
          <a:xfrm>
            <a:off x="311700" y="219600"/>
            <a:ext cx="8520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Predicting Home Prices with a Model</a:t>
            </a:r>
            <a:endParaRPr/>
          </a:p>
        </p:txBody>
      </p:sp>
      <p:sp>
        <p:nvSpPr>
          <p:cNvPr id="73" name="Google Shape;73;p14"/>
          <p:cNvSpPr txBox="1"/>
          <p:nvPr>
            <p:ph idx="1" type="body"/>
          </p:nvPr>
        </p:nvSpPr>
        <p:spPr>
          <a:xfrm>
            <a:off x="239975" y="913575"/>
            <a:ext cx="4137900" cy="373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en" sz="1700"/>
              <a:t>Do you ever wonder if the next home you are looking at purchasing is fairly priced?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en" sz="1700"/>
              <a:t>Do you want to see how your house compares to other homes in the area?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en" sz="1700"/>
              <a:t>If you answered “yes” to either of these questions, the following slides might present some valuable information. This information uses data from the Ames Iowa homes sold from 2006-2010</a:t>
            </a:r>
            <a:endParaRPr sz="1700"/>
          </a:p>
        </p:txBody>
      </p:sp>
      <p:sp>
        <p:nvSpPr>
          <p:cNvPr id="74" name="Google Shape;74;p14"/>
          <p:cNvSpPr/>
          <p:nvPr/>
        </p:nvSpPr>
        <p:spPr>
          <a:xfrm>
            <a:off x="8644325" y="605158"/>
            <a:ext cx="323700" cy="4383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4"/>
          <p:cNvSpPr/>
          <p:nvPr/>
        </p:nvSpPr>
        <p:spPr>
          <a:xfrm>
            <a:off x="8172275" y="605108"/>
            <a:ext cx="323700" cy="4383300"/>
          </a:xfrm>
          <a:prstGeom prst="rect">
            <a:avLst/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6" name="Google Shape;7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1175" y="3088550"/>
            <a:ext cx="3298424" cy="18285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Ames, IA Data Set</a:t>
            </a:r>
            <a:endParaRPr/>
          </a:p>
        </p:txBody>
      </p:sp>
      <p:sp>
        <p:nvSpPr>
          <p:cNvPr id="82" name="Google Shape;82;p15"/>
          <p:cNvSpPr txBox="1"/>
          <p:nvPr/>
        </p:nvSpPr>
        <p:spPr>
          <a:xfrm>
            <a:off x="812050" y="1014200"/>
            <a:ext cx="7632300" cy="22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Open Sans"/>
                <a:ea typeface="Open Sans"/>
                <a:cs typeface="Open Sans"/>
                <a:sym typeface="Open Sans"/>
              </a:rPr>
              <a:t>The project used a data set provided by the city of Ames, Iowa. </a:t>
            </a:r>
            <a:endParaRPr sz="17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Open Sans"/>
                <a:ea typeface="Open Sans"/>
                <a:cs typeface="Open Sans"/>
                <a:sym typeface="Open Sans"/>
              </a:rPr>
              <a:t>The set included roughly 3,000 separate instances over a 4-year time span.</a:t>
            </a:r>
            <a:endParaRPr sz="17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Open Sans"/>
                <a:ea typeface="Open Sans"/>
                <a:cs typeface="Open Sans"/>
                <a:sym typeface="Open Sans"/>
              </a:rPr>
              <a:t>Each home included roughly 80 variables with it.</a:t>
            </a:r>
            <a:endParaRPr sz="17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Open Sans"/>
                <a:ea typeface="Open Sans"/>
                <a:cs typeface="Open Sans"/>
                <a:sym typeface="Open Sans"/>
              </a:rPr>
              <a:t>After cleaning the data set to ensure the information was in the correct format (without errors or missing values), I was able to make sure every value was accounted for and dummy variables were used in the case of categorical values. </a:t>
            </a:r>
            <a:endParaRPr sz="17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D9D9D9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83" name="Google Shape;83;p15"/>
          <p:cNvSpPr/>
          <p:nvPr/>
        </p:nvSpPr>
        <p:spPr>
          <a:xfrm>
            <a:off x="498575" y="4501175"/>
            <a:ext cx="8240400" cy="429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5"/>
          <p:cNvSpPr/>
          <p:nvPr/>
        </p:nvSpPr>
        <p:spPr>
          <a:xfrm rot="5400000">
            <a:off x="4513000" y="146925"/>
            <a:ext cx="230400" cy="8267400"/>
          </a:xfrm>
          <a:prstGeom prst="rect">
            <a:avLst/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6"/>
          <p:cNvSpPr txBox="1"/>
          <p:nvPr>
            <p:ph type="title"/>
          </p:nvPr>
        </p:nvSpPr>
        <p:spPr>
          <a:xfrm>
            <a:off x="311700" y="7731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Ames Iowa Facts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6"/>
          <p:cNvSpPr txBox="1"/>
          <p:nvPr>
            <p:ph idx="1" type="body"/>
          </p:nvPr>
        </p:nvSpPr>
        <p:spPr>
          <a:xfrm>
            <a:off x="311700" y="1152475"/>
            <a:ext cx="4179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2,930 homes sold in Ames, IA between 2006 and 2010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Average home size  2,250 ft^2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Most expensive home sold $755,000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Average age of homes sold fall at 36 years old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Average remodel age of home is 23 years old</a:t>
            </a:r>
            <a:endParaRPr/>
          </a:p>
        </p:txBody>
      </p:sp>
      <p:pic>
        <p:nvPicPr>
          <p:cNvPr id="91" name="Google Shape;9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5400" y="445025"/>
            <a:ext cx="3406658" cy="1904525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6"/>
          <p:cNvSpPr/>
          <p:nvPr/>
        </p:nvSpPr>
        <p:spPr>
          <a:xfrm rot="5400000">
            <a:off x="2302800" y="2253853"/>
            <a:ext cx="197400" cy="3990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16"/>
          <p:cNvSpPr/>
          <p:nvPr/>
        </p:nvSpPr>
        <p:spPr>
          <a:xfrm flipH="1" rot="5400000">
            <a:off x="2296500" y="2623028"/>
            <a:ext cx="210000" cy="4006500"/>
          </a:xfrm>
          <a:prstGeom prst="rect">
            <a:avLst/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4" name="Google Shape;9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5400" y="2571750"/>
            <a:ext cx="3406651" cy="1904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7"/>
          <p:cNvSpPr txBox="1"/>
          <p:nvPr>
            <p:ph type="title"/>
          </p:nvPr>
        </p:nvSpPr>
        <p:spPr>
          <a:xfrm>
            <a:off x="122600" y="411650"/>
            <a:ext cx="50277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Locating the Important Factors</a:t>
            </a:r>
            <a:endParaRPr sz="3600"/>
          </a:p>
        </p:txBody>
      </p:sp>
      <p:sp>
        <p:nvSpPr>
          <p:cNvPr id="100" name="Google Shape;100;p17"/>
          <p:cNvSpPr txBox="1"/>
          <p:nvPr>
            <p:ph idx="1" type="body"/>
          </p:nvPr>
        </p:nvSpPr>
        <p:spPr>
          <a:xfrm>
            <a:off x="311700" y="1152475"/>
            <a:ext cx="5027700" cy="3754500"/>
          </a:xfrm>
          <a:prstGeom prst="rect">
            <a:avLst/>
          </a:prstGeom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heat map to the right highlights how much of a correlation can be found between different variables in the data.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</a:t>
            </a:r>
            <a:r>
              <a:rPr lang="en"/>
              <a:t>he downward trending white line shows a perfect correlation when comparing a value to itself.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Squares that are closer to black and white are more relevant to the project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This map offers great insight into the key factors in determining a fair priced, quality home.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01" name="Google Shape;10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06388" y="1152475"/>
            <a:ext cx="3449324" cy="292455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7"/>
          <p:cNvSpPr/>
          <p:nvPr/>
        </p:nvSpPr>
        <p:spPr>
          <a:xfrm rot="5400000">
            <a:off x="7163550" y="2606925"/>
            <a:ext cx="135000" cy="3456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17"/>
          <p:cNvSpPr/>
          <p:nvPr/>
        </p:nvSpPr>
        <p:spPr>
          <a:xfrm rot="5400000">
            <a:off x="7175988" y="2919875"/>
            <a:ext cx="110100" cy="3456000"/>
          </a:xfrm>
          <a:prstGeom prst="rect">
            <a:avLst/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8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was the Skew?</a:t>
            </a:r>
            <a:endParaRPr/>
          </a:p>
        </p:txBody>
      </p:sp>
      <p:sp>
        <p:nvSpPr>
          <p:cNvPr id="109" name="Google Shape;109;p18"/>
          <p:cNvSpPr txBox="1"/>
          <p:nvPr>
            <p:ph idx="1" type="body"/>
          </p:nvPr>
        </p:nvSpPr>
        <p:spPr>
          <a:xfrm>
            <a:off x="96525" y="1172975"/>
            <a:ext cx="3618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Before the skew was transformed we had a 1.16 skew which does not fall within acceptable standards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high skew came from the large variance of values within the data set</a:t>
            </a:r>
            <a:endParaRPr/>
          </a:p>
        </p:txBody>
      </p:sp>
      <p:pic>
        <p:nvPicPr>
          <p:cNvPr id="110" name="Google Shape;11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9425" y="585800"/>
            <a:ext cx="4841250" cy="3546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9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the Skew Became</a:t>
            </a:r>
            <a:endParaRPr/>
          </a:p>
        </p:txBody>
      </p:sp>
      <p:sp>
        <p:nvSpPr>
          <p:cNvPr id="116" name="Google Shape;116;p19"/>
          <p:cNvSpPr txBox="1"/>
          <p:nvPr>
            <p:ph idx="1" type="body"/>
          </p:nvPr>
        </p:nvSpPr>
        <p:spPr>
          <a:xfrm>
            <a:off x="311700" y="1152475"/>
            <a:ext cx="3897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After normalizing the skew we </a:t>
            </a:r>
            <a:r>
              <a:rPr lang="en"/>
              <a:t>achieved</a:t>
            </a:r>
            <a:r>
              <a:rPr lang="en"/>
              <a:t> a skew of .214 which will allow us to move forward to the model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highlight>
                <a:srgbClr val="FFFF00"/>
              </a:highlight>
            </a:endParaRPr>
          </a:p>
        </p:txBody>
      </p:sp>
      <p:pic>
        <p:nvPicPr>
          <p:cNvPr id="117" name="Google Shape;11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9000" y="723325"/>
            <a:ext cx="4699500" cy="324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0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was our test RMSE?</a:t>
            </a:r>
            <a:endParaRPr/>
          </a:p>
        </p:txBody>
      </p:sp>
      <p:sp>
        <p:nvSpPr>
          <p:cNvPr id="123" name="Google Shape;123;p20"/>
          <p:cNvSpPr txBox="1"/>
          <p:nvPr>
            <p:ph idx="1" type="body"/>
          </p:nvPr>
        </p:nvSpPr>
        <p:spPr>
          <a:xfrm>
            <a:off x="311700" y="1149025"/>
            <a:ext cx="65961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The test RMSE was .051 based on an 70-30 split test</a:t>
            </a:r>
            <a:endParaRPr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We are close to the residual line </a:t>
            </a:r>
            <a:endParaRPr sz="2400"/>
          </a:p>
          <a:p>
            <a:pPr indent="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20"/>
          <p:cNvSpPr/>
          <p:nvPr/>
        </p:nvSpPr>
        <p:spPr>
          <a:xfrm rot="-5400000">
            <a:off x="5562600" y="2367750"/>
            <a:ext cx="4533000" cy="429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20"/>
          <p:cNvSpPr/>
          <p:nvPr/>
        </p:nvSpPr>
        <p:spPr>
          <a:xfrm>
            <a:off x="8393975" y="315925"/>
            <a:ext cx="367500" cy="4533000"/>
          </a:xfrm>
          <a:prstGeom prst="rect">
            <a:avLst/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did the test score?</a:t>
            </a:r>
            <a:endParaRPr/>
          </a:p>
        </p:txBody>
      </p:sp>
      <p:sp>
        <p:nvSpPr>
          <p:cNvPr id="131" name="Google Shape;131;p21"/>
          <p:cNvSpPr txBox="1"/>
          <p:nvPr>
            <p:ph idx="1" type="body"/>
          </p:nvPr>
        </p:nvSpPr>
        <p:spPr>
          <a:xfrm>
            <a:off x="311700" y="1152475"/>
            <a:ext cx="3882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X axis is Predicted Value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Y axis is Actual Value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 perfect model would produce a 45 degree line where the model would perfectly predict the price of the home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model scored .902 which shows the model is running well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32" name="Google Shape;13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1656" y="1010664"/>
            <a:ext cx="4362344" cy="4125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607D8B"/>
      </a:accent3>
      <a:accent4>
        <a:srgbClr val="78909C"/>
      </a:accent4>
      <a:accent5>
        <a:srgbClr val="57BB8A"/>
      </a:accent5>
      <a:accent6>
        <a:srgbClr val="DCE755"/>
      </a:accent6>
      <a:hlink>
        <a:srgbClr val="57BB8A"/>
      </a:hlink>
      <a:folHlink>
        <a:srgbClr val="57BB8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